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3" r:id="rId6"/>
    <p:sldId id="264" r:id="rId7"/>
    <p:sldId id="259" r:id="rId8"/>
    <p:sldId id="261" r:id="rId9"/>
    <p:sldId id="262" r:id="rId10"/>
    <p:sldId id="26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2" autoAdjust="0"/>
    <p:restoredTop sz="94660"/>
  </p:normalViewPr>
  <p:slideViewPr>
    <p:cSldViewPr>
      <p:cViewPr>
        <p:scale>
          <a:sx n="102" d="100"/>
          <a:sy n="102" d="100"/>
        </p:scale>
        <p:origin x="-13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8BF331-2A94-493B-A207-4D36E348F189}" type="datetimeFigureOut">
              <a:rPr lang="en-US" smtClean="0"/>
              <a:t>6/13/2013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BF331-2A94-493B-A207-4D36E348F189}" type="datetimeFigureOut">
              <a:rPr lang="en-US" smtClean="0"/>
              <a:t>6/13/2013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BF331-2A94-493B-A207-4D36E348F189}" type="datetimeFigureOut">
              <a:rPr lang="en-US" smtClean="0"/>
              <a:t>6/13/2013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BF331-2A94-493B-A207-4D36E348F189}" type="datetimeFigureOut">
              <a:rPr lang="en-US" smtClean="0"/>
              <a:t>6/13/2013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8BF331-2A94-493B-A207-4D36E348F189}" type="datetimeFigureOut">
              <a:rPr lang="en-US" smtClean="0"/>
              <a:t>6/13/2013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8BF331-2A94-493B-A207-4D36E348F189}" type="datetimeFigureOut">
              <a:rPr lang="en-US" smtClean="0"/>
              <a:t>6/13/2013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8BF331-2A94-493B-A207-4D36E348F189}" type="datetimeFigureOut">
              <a:rPr lang="en-US" smtClean="0"/>
              <a:t>6/13/2013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8BF331-2A94-493B-A207-4D36E348F189}" type="datetimeFigureOut">
              <a:rPr lang="en-US" smtClean="0"/>
              <a:t>6/13/2013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BF331-2A94-493B-A207-4D36E348F189}" type="datetimeFigureOut">
              <a:rPr lang="en-US" smtClean="0"/>
              <a:t>6/13/2013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8BF331-2A94-493B-A207-4D36E348F189}" type="datetimeFigureOut">
              <a:rPr lang="en-US" smtClean="0"/>
              <a:t>6/13/2013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8BF331-2A94-493B-A207-4D36E348F189}" type="datetimeFigureOut">
              <a:rPr lang="en-US" smtClean="0"/>
              <a:t>6/13/2013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368C4-5DB2-42D4-A188-D94D3F545C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BF331-2A94-493B-A207-4D36E348F189}" type="datetimeFigureOut">
              <a:rPr lang="en-US" smtClean="0"/>
              <a:t>6/13/2013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368C4-5DB2-42D4-A188-D94D3F545C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normAutofit fontScale="90000"/>
          </a:bodyPr>
          <a:lstStyle/>
          <a:p>
            <a:r>
              <a:rPr lang="en-US" sz="9600" dirty="0" smtClean="0">
                <a:latin typeface="Book Antiqua" pitchFamily="18" charset="0"/>
              </a:rPr>
              <a:t>Obesity</a:t>
            </a:r>
            <a:r>
              <a:rPr lang="en-US" dirty="0" smtClean="0">
                <a:latin typeface="Book Antiqua" pitchFamily="18" charset="0"/>
              </a:rPr>
              <a:t>  </a:t>
            </a:r>
            <a:endParaRPr lang="en-US" dirty="0">
              <a:latin typeface="Book Antiqua" pitchFamily="18" charset="0"/>
            </a:endParaRPr>
          </a:p>
        </p:txBody>
      </p:sp>
      <p:sp>
        <p:nvSpPr>
          <p:cNvPr id="3" name="Subtitle 2"/>
          <p:cNvSpPr>
            <a:spLocks noGrp="1"/>
          </p:cNvSpPr>
          <p:nvPr>
            <p:ph type="subTitle" idx="1"/>
          </p:nvPr>
        </p:nvSpPr>
        <p:spPr>
          <a:xfrm>
            <a:off x="1371600" y="4267200"/>
            <a:ext cx="6400800" cy="1752600"/>
          </a:xfrm>
        </p:spPr>
        <p:txBody>
          <a:bodyPr/>
          <a:lstStyle/>
          <a:p>
            <a:r>
              <a:rPr lang="en-US" u="sng" dirty="0" smtClean="0">
                <a:solidFill>
                  <a:schemeClr val="tx1">
                    <a:lumMod val="65000"/>
                    <a:lumOff val="35000"/>
                  </a:schemeClr>
                </a:solidFill>
                <a:latin typeface="Bookman Old Style" pitchFamily="18" charset="0"/>
              </a:rPr>
              <a:t>Unhealthy dietary choices </a:t>
            </a:r>
            <a:r>
              <a:rPr lang="en-US" dirty="0" smtClean="0">
                <a:solidFill>
                  <a:schemeClr val="tx1">
                    <a:lumMod val="65000"/>
                    <a:lumOff val="35000"/>
                  </a:schemeClr>
                </a:solidFill>
                <a:latin typeface="Bookman Old Style" pitchFamily="18" charset="0"/>
              </a:rPr>
              <a:t>and a </a:t>
            </a:r>
            <a:r>
              <a:rPr lang="en-US" u="sng" dirty="0" smtClean="0">
                <a:solidFill>
                  <a:schemeClr val="tx1">
                    <a:lumMod val="65000"/>
                    <a:lumOff val="35000"/>
                  </a:schemeClr>
                </a:solidFill>
                <a:latin typeface="Bookman Old Style" pitchFamily="18" charset="0"/>
              </a:rPr>
              <a:t>lack of physical activity</a:t>
            </a:r>
            <a:r>
              <a:rPr lang="en-US" dirty="0" smtClean="0">
                <a:solidFill>
                  <a:schemeClr val="tx1">
                    <a:lumMod val="65000"/>
                    <a:lumOff val="35000"/>
                  </a:schemeClr>
                </a:solidFill>
                <a:latin typeface="Bookman Old Style" pitchFamily="18" charset="0"/>
              </a:rPr>
              <a:t> are the leading causes of obesity. </a:t>
            </a:r>
            <a:endParaRPr lang="en-US" dirty="0">
              <a:solidFill>
                <a:schemeClr val="tx1">
                  <a:lumMod val="65000"/>
                  <a:lumOff val="35000"/>
                </a:schemeClr>
              </a:solidFill>
              <a:latin typeface="Bookman Old Style" pitchFamily="18" charset="0"/>
            </a:endParaRPr>
          </a:p>
        </p:txBody>
      </p:sp>
      <p:pic>
        <p:nvPicPr>
          <p:cNvPr id="11266" name="Picture 2" descr="http://storage.canoe.ca/v1/blogs-prod-photos/6/f/9/1/a/6f91ad43e5a8731eaba43e64abb789e2.jpg?stmp=1320093810"/>
          <p:cNvPicPr>
            <a:picLocks noChangeAspect="1" noChangeArrowheads="1"/>
          </p:cNvPicPr>
          <p:nvPr/>
        </p:nvPicPr>
        <p:blipFill>
          <a:blip r:embed="rId2" cstate="print"/>
          <a:srcRect/>
          <a:stretch>
            <a:fillRect/>
          </a:stretch>
        </p:blipFill>
        <p:spPr bwMode="auto">
          <a:xfrm>
            <a:off x="6019800" y="304800"/>
            <a:ext cx="2833796" cy="21253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68" name="Picture 4" descr="http://www.springfreetrampoline.ca/sites/springfreetrampoline.com/files/blog/2009/10/obesity-1.jpg"/>
          <p:cNvPicPr>
            <a:picLocks noChangeAspect="1" noChangeArrowheads="1"/>
          </p:cNvPicPr>
          <p:nvPr/>
        </p:nvPicPr>
        <p:blipFill>
          <a:blip r:embed="rId3" cstate="print"/>
          <a:srcRect/>
          <a:stretch>
            <a:fillRect/>
          </a:stretch>
        </p:blipFill>
        <p:spPr bwMode="auto">
          <a:xfrm>
            <a:off x="381000" y="228600"/>
            <a:ext cx="2438399" cy="243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ook Antiqua" pitchFamily="18" charset="0"/>
              </a:rPr>
              <a:t>Did you know…</a:t>
            </a:r>
            <a:endParaRPr lang="en-US" u="sng" dirty="0">
              <a:latin typeface="Book Antiqua" pitchFamily="18" charset="0"/>
            </a:endParaRPr>
          </a:p>
        </p:txBody>
      </p:sp>
      <p:sp>
        <p:nvSpPr>
          <p:cNvPr id="3" name="Content Placeholder 2"/>
          <p:cNvSpPr>
            <a:spLocks noGrp="1"/>
          </p:cNvSpPr>
          <p:nvPr>
            <p:ph idx="1"/>
          </p:nvPr>
        </p:nvSpPr>
        <p:spPr>
          <a:xfrm>
            <a:off x="533400" y="1447800"/>
            <a:ext cx="8229600" cy="4525963"/>
          </a:xfrm>
        </p:spPr>
        <p:txBody>
          <a:bodyPr>
            <a:normAutofit/>
          </a:bodyPr>
          <a:lstStyle/>
          <a:p>
            <a:r>
              <a:rPr lang="en-US" sz="2800" dirty="0">
                <a:latin typeface="Book Antiqua" pitchFamily="18" charset="0"/>
              </a:rPr>
              <a:t>A</a:t>
            </a:r>
            <a:r>
              <a:rPr lang="en-US" sz="2800" dirty="0" smtClean="0">
                <a:latin typeface="Book Antiqua" pitchFamily="18" charset="0"/>
              </a:rPr>
              <a:t>t </a:t>
            </a:r>
            <a:r>
              <a:rPr lang="en-US" sz="2800" dirty="0">
                <a:latin typeface="Book Antiqua" pitchFamily="18" charset="0"/>
              </a:rPr>
              <a:t>least 2.8 million people </a:t>
            </a:r>
            <a:r>
              <a:rPr lang="en-US" sz="2800" dirty="0" smtClean="0">
                <a:latin typeface="Book Antiqua" pitchFamily="18" charset="0"/>
              </a:rPr>
              <a:t>die </a:t>
            </a:r>
            <a:r>
              <a:rPr lang="en-US" sz="2800" dirty="0">
                <a:latin typeface="Book Antiqua" pitchFamily="18" charset="0"/>
              </a:rPr>
              <a:t>each year </a:t>
            </a:r>
            <a:r>
              <a:rPr lang="en-US" sz="2800" dirty="0" smtClean="0">
                <a:latin typeface="Book Antiqua" pitchFamily="18" charset="0"/>
              </a:rPr>
              <a:t>globally as </a:t>
            </a:r>
            <a:r>
              <a:rPr lang="en-US" sz="2800" dirty="0">
                <a:latin typeface="Book Antiqua" pitchFamily="18" charset="0"/>
              </a:rPr>
              <a:t>a result of being overweight or obese. </a:t>
            </a:r>
            <a:endParaRPr lang="en-US" sz="2800" dirty="0" smtClean="0">
              <a:latin typeface="Book Antiqua" pitchFamily="18" charset="0"/>
            </a:endParaRPr>
          </a:p>
          <a:p>
            <a:r>
              <a:rPr lang="en-US" sz="2800" dirty="0" smtClean="0">
                <a:latin typeface="Book Antiqua" pitchFamily="18" charset="0"/>
              </a:rPr>
              <a:t>Approximately </a:t>
            </a:r>
            <a:r>
              <a:rPr lang="en-US" sz="2800" dirty="0">
                <a:latin typeface="Book Antiqua" pitchFamily="18" charset="0"/>
              </a:rPr>
              <a:t>9% of Canadian children are obese, </a:t>
            </a:r>
            <a:r>
              <a:rPr lang="en-US" sz="2800" dirty="0" smtClean="0">
                <a:latin typeface="Book Antiqua" pitchFamily="18" charset="0"/>
              </a:rPr>
              <a:t>and 26% are over the healthy weight range - and the rates are on the rise.</a:t>
            </a:r>
          </a:p>
        </p:txBody>
      </p:sp>
      <p:pic>
        <p:nvPicPr>
          <p:cNvPr id="20482" name="Picture 2" descr="http://www.unchainedfitness.com/wordpress/wp-content/uploads/2013/03/obesity.jpg"/>
          <p:cNvPicPr>
            <a:picLocks noChangeAspect="1" noChangeArrowheads="1"/>
          </p:cNvPicPr>
          <p:nvPr/>
        </p:nvPicPr>
        <p:blipFill>
          <a:blip r:embed="rId2" cstate="print"/>
          <a:srcRect/>
          <a:stretch>
            <a:fillRect/>
          </a:stretch>
        </p:blipFill>
        <p:spPr bwMode="auto">
          <a:xfrm>
            <a:off x="6248400" y="3962400"/>
            <a:ext cx="1981200" cy="2528012"/>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dirty="0" smtClean="0"/>
              <a:t>EAT HEALTHY &amp; BE FIT!!</a:t>
            </a:r>
            <a:endParaRPr lang="en-US" sz="6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124200"/>
            <a:ext cx="3487077" cy="2371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Book Antiqua" pitchFamily="18" charset="0"/>
              </a:rPr>
              <a:t>What is Obesity?</a:t>
            </a:r>
            <a:endParaRPr lang="en-US" u="sng" dirty="0">
              <a:latin typeface="Book Antiqua" pitchFamily="18" charset="0"/>
            </a:endParaRPr>
          </a:p>
        </p:txBody>
      </p:sp>
      <p:sp>
        <p:nvSpPr>
          <p:cNvPr id="3" name="Content Placeholder 2"/>
          <p:cNvSpPr>
            <a:spLocks noGrp="1"/>
          </p:cNvSpPr>
          <p:nvPr>
            <p:ph idx="1"/>
          </p:nvPr>
        </p:nvSpPr>
        <p:spPr/>
        <p:txBody>
          <a:bodyPr>
            <a:normAutofit/>
          </a:bodyPr>
          <a:lstStyle/>
          <a:p>
            <a:r>
              <a:rPr lang="en-US" sz="2800" dirty="0" smtClean="0">
                <a:latin typeface="Bookman Old Style" pitchFamily="18" charset="0"/>
              </a:rPr>
              <a:t>Obesity is when you have excess body fat which has accumulated to the point where you have an adverse effect on your health. </a:t>
            </a:r>
            <a:endParaRPr lang="en-US" sz="2800" dirty="0">
              <a:latin typeface="Bookman Old Style" pitchFamily="18" charset="0"/>
            </a:endParaRPr>
          </a:p>
          <a:p>
            <a:r>
              <a:rPr lang="en-US" sz="2800" dirty="0" smtClean="0">
                <a:latin typeface="Bookman Old Style" pitchFamily="18" charset="0"/>
              </a:rPr>
              <a:t>Obesity can lead to reduced life expectancy and/or increased health problems.</a:t>
            </a:r>
            <a:endParaRPr lang="en-US" sz="2800"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Book Antiqua" pitchFamily="18" charset="0"/>
              </a:rPr>
              <a:t>Some causes of Obesity</a:t>
            </a:r>
            <a:endParaRPr lang="en-US" u="sng" dirty="0">
              <a:latin typeface="Book Antiqua" pitchFamily="18" charset="0"/>
            </a:endParaRPr>
          </a:p>
        </p:txBody>
      </p:sp>
      <p:sp>
        <p:nvSpPr>
          <p:cNvPr id="3" name="Content Placeholder 2"/>
          <p:cNvSpPr>
            <a:spLocks noGrp="1"/>
          </p:cNvSpPr>
          <p:nvPr>
            <p:ph idx="1"/>
          </p:nvPr>
        </p:nvSpPr>
        <p:spPr/>
        <p:txBody>
          <a:bodyPr/>
          <a:lstStyle/>
          <a:p>
            <a:r>
              <a:rPr lang="en-US" dirty="0" smtClean="0">
                <a:latin typeface="Book Antiqua" pitchFamily="18" charset="0"/>
              </a:rPr>
              <a:t>A lack of physical activity</a:t>
            </a:r>
          </a:p>
          <a:p>
            <a:r>
              <a:rPr lang="en-US" dirty="0" smtClean="0">
                <a:latin typeface="Book Antiqua" pitchFamily="18" charset="0"/>
              </a:rPr>
              <a:t>Dietary choices (unhealthy food)</a:t>
            </a:r>
          </a:p>
          <a:p>
            <a:r>
              <a:rPr lang="en-US" dirty="0" smtClean="0">
                <a:latin typeface="Book Antiqua" pitchFamily="18" charset="0"/>
              </a:rPr>
              <a:t>Changing society</a:t>
            </a:r>
          </a:p>
          <a:p>
            <a:r>
              <a:rPr lang="en-US" dirty="0" smtClean="0">
                <a:latin typeface="Book Antiqua" pitchFamily="18" charset="0"/>
              </a:rPr>
              <a:t>High stress</a:t>
            </a:r>
          </a:p>
          <a:p>
            <a:r>
              <a:rPr lang="en-US" dirty="0" smtClean="0">
                <a:latin typeface="Book Antiqua" pitchFamily="18" charset="0"/>
              </a:rPr>
              <a:t>Family Eating Habits</a:t>
            </a:r>
            <a:endParaRPr lang="en-US" dirty="0">
              <a:latin typeface="Book Antiqua"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962400"/>
            <a:ext cx="3651250" cy="21907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4339" y="253482"/>
            <a:ext cx="7010400" cy="5992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650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ook Antiqua" pitchFamily="18" charset="0"/>
              </a:rPr>
              <a:t>Other factors that cause Obesity</a:t>
            </a:r>
            <a:endParaRPr lang="en-US" dirty="0">
              <a:latin typeface="Book Antiqua" pitchFamily="18" charset="0"/>
            </a:endParaRPr>
          </a:p>
        </p:txBody>
      </p:sp>
      <p:sp>
        <p:nvSpPr>
          <p:cNvPr id="3" name="Content Placeholder 2"/>
          <p:cNvSpPr>
            <a:spLocks noGrp="1"/>
          </p:cNvSpPr>
          <p:nvPr>
            <p:ph idx="1"/>
          </p:nvPr>
        </p:nvSpPr>
        <p:spPr>
          <a:xfrm>
            <a:off x="457200" y="1295400"/>
            <a:ext cx="8229600" cy="4525963"/>
          </a:xfrm>
        </p:spPr>
        <p:txBody>
          <a:bodyPr>
            <a:normAutofit fontScale="92500"/>
          </a:bodyPr>
          <a:lstStyle/>
          <a:p>
            <a:r>
              <a:rPr lang="en-US" u="sng" dirty="0" smtClean="0">
                <a:latin typeface="Book Antiqua" pitchFamily="18" charset="0"/>
              </a:rPr>
              <a:t>Age </a:t>
            </a:r>
          </a:p>
          <a:p>
            <a:pPr lvl="1"/>
            <a:r>
              <a:rPr lang="en-CA" dirty="0" smtClean="0">
                <a:latin typeface="Book Antiqua" pitchFamily="18" charset="0"/>
              </a:rPr>
              <a:t>As you get older, your body's ability to metabolize food slows down and you do not require as many calories to maintain your weight.</a:t>
            </a:r>
            <a:endParaRPr lang="en-US" dirty="0" smtClean="0">
              <a:latin typeface="Book Antiqua" pitchFamily="18" charset="0"/>
            </a:endParaRPr>
          </a:p>
          <a:p>
            <a:r>
              <a:rPr lang="en-US" u="sng" dirty="0" smtClean="0">
                <a:latin typeface="Book Antiqua" pitchFamily="18" charset="0"/>
              </a:rPr>
              <a:t>Gender</a:t>
            </a:r>
          </a:p>
          <a:p>
            <a:pPr lvl="1"/>
            <a:r>
              <a:rPr lang="en-CA" dirty="0" smtClean="0">
                <a:latin typeface="Book Antiqua" pitchFamily="18" charset="0"/>
              </a:rPr>
              <a:t>Women tend to be more overweight than men. Men have a higher resting metabolic rate (meaning they burn more energy at rest) than women, so men require more calories to maintain their body weight.</a:t>
            </a:r>
            <a:endParaRPr lang="en-US" dirty="0" smtClean="0">
              <a:latin typeface="Book Antiqu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fontScale="92500" lnSpcReduction="20000"/>
          </a:bodyPr>
          <a:lstStyle/>
          <a:p>
            <a:r>
              <a:rPr lang="en-US" u="sng" dirty="0" smtClean="0">
                <a:latin typeface="Book Antiqua" pitchFamily="18" charset="0"/>
              </a:rPr>
              <a:t>Environment</a:t>
            </a:r>
          </a:p>
          <a:p>
            <a:pPr lvl="1"/>
            <a:r>
              <a:rPr lang="en-US" dirty="0" smtClean="0">
                <a:latin typeface="Book Antiqua" pitchFamily="18" charset="0"/>
              </a:rPr>
              <a:t>Your environment has a direct effect on your lifestyle and plays a role in what you eat and the amount of physical activity you get. </a:t>
            </a:r>
          </a:p>
          <a:p>
            <a:r>
              <a:rPr lang="en-US" u="sng" dirty="0" smtClean="0">
                <a:latin typeface="Book Antiqua" pitchFamily="18" charset="0"/>
              </a:rPr>
              <a:t>Genetics</a:t>
            </a:r>
          </a:p>
          <a:p>
            <a:pPr lvl="1"/>
            <a:r>
              <a:rPr lang="en-CA" dirty="0" smtClean="0">
                <a:latin typeface="Book Antiqua" pitchFamily="18" charset="0"/>
              </a:rPr>
              <a:t>Obesity (and thinness) tends to run in families. In a study of adults who were adopted as children, researchers found that participating adult weights were closer to their biological parents' weights than their adoptive parents'. Genetic makeup is an important factor that can cause obesity</a:t>
            </a:r>
            <a:endParaRPr lang="en-US" u="sng" dirty="0" smtClean="0">
              <a:latin typeface="Book Antiqua" pitchFamily="18" charset="0"/>
            </a:endParaRPr>
          </a:p>
          <a:p>
            <a:endParaRPr lang="en-US" dirty="0">
              <a:latin typeface="Book Antiqu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Book Antiqua" pitchFamily="18" charset="0"/>
              </a:rPr>
              <a:t>Obesity Health Risks</a:t>
            </a:r>
            <a:endParaRPr lang="en-US" u="sng" dirty="0">
              <a:latin typeface="Book Antiqua" pitchFamily="18" charset="0"/>
            </a:endParaRPr>
          </a:p>
        </p:txBody>
      </p:sp>
      <p:sp>
        <p:nvSpPr>
          <p:cNvPr id="3" name="Content Placeholder 2"/>
          <p:cNvSpPr>
            <a:spLocks noGrp="1"/>
          </p:cNvSpPr>
          <p:nvPr>
            <p:ph idx="1"/>
          </p:nvPr>
        </p:nvSpPr>
        <p:spPr/>
        <p:txBody>
          <a:bodyPr/>
          <a:lstStyle/>
          <a:p>
            <a:r>
              <a:rPr lang="en-US" dirty="0" smtClean="0">
                <a:latin typeface="Bookman Old Style" pitchFamily="18" charset="0"/>
              </a:rPr>
              <a:t>Obesity increases a persons risk for </a:t>
            </a:r>
          </a:p>
          <a:p>
            <a:pPr lvl="1"/>
            <a:r>
              <a:rPr lang="en-US" dirty="0" smtClean="0">
                <a:latin typeface="Bookman Old Style" pitchFamily="18" charset="0"/>
              </a:rPr>
              <a:t>Heart disease</a:t>
            </a:r>
          </a:p>
          <a:p>
            <a:pPr lvl="1"/>
            <a:r>
              <a:rPr lang="en-US" dirty="0" smtClean="0">
                <a:latin typeface="Bookman Old Style" pitchFamily="18" charset="0"/>
              </a:rPr>
              <a:t>Type 2 diabetes</a:t>
            </a:r>
          </a:p>
          <a:p>
            <a:pPr lvl="1"/>
            <a:r>
              <a:rPr lang="en-US" dirty="0" smtClean="0">
                <a:latin typeface="Bookman Old Style" pitchFamily="18" charset="0"/>
              </a:rPr>
              <a:t>High blood pressure</a:t>
            </a:r>
          </a:p>
          <a:p>
            <a:pPr lvl="1"/>
            <a:r>
              <a:rPr lang="en-US" dirty="0" smtClean="0">
                <a:latin typeface="Bookman Old Style" pitchFamily="18" charset="0"/>
              </a:rPr>
              <a:t>Stroke </a:t>
            </a:r>
          </a:p>
          <a:p>
            <a:pPr lvl="1"/>
            <a:r>
              <a:rPr lang="en-US" dirty="0" smtClean="0">
                <a:latin typeface="Bookman Old Style" pitchFamily="18" charset="0"/>
              </a:rPr>
              <a:t>Gallbladder disease</a:t>
            </a:r>
          </a:p>
          <a:p>
            <a:pPr lvl="1"/>
            <a:r>
              <a:rPr lang="en-US" dirty="0" smtClean="0">
                <a:latin typeface="Bookman Old Style" pitchFamily="18" charset="0"/>
              </a:rPr>
              <a:t>Breathing problems</a:t>
            </a:r>
          </a:p>
          <a:p>
            <a:pPr lvl="1"/>
            <a:r>
              <a:rPr lang="en-US" dirty="0" smtClean="0">
                <a:latin typeface="Bookman Old Style" pitchFamily="18" charset="0"/>
              </a:rPr>
              <a:t>And certain types of cancer</a:t>
            </a:r>
          </a:p>
          <a:p>
            <a:pPr lvl="1"/>
            <a:endParaRPr lang="en-US" dirty="0" smtClean="0"/>
          </a:p>
          <a:p>
            <a:pPr lvl="1"/>
            <a:endParaRPr lang="en-US" dirty="0"/>
          </a:p>
        </p:txBody>
      </p:sp>
      <p:sp>
        <p:nvSpPr>
          <p:cNvPr id="4" name="5-Point Star 3"/>
          <p:cNvSpPr/>
          <p:nvPr/>
        </p:nvSpPr>
        <p:spPr>
          <a:xfrm>
            <a:off x="6019800" y="2819400"/>
            <a:ext cx="1905000" cy="1752600"/>
          </a:xfrm>
          <a:prstGeom prst="star5">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smtClean="0">
                <a:latin typeface="Book Antiqua" pitchFamily="18" charset="0"/>
              </a:rPr>
              <a:t>How Obesity can be reduced?</a:t>
            </a:r>
            <a:endParaRPr lang="en-US" u="sng" dirty="0">
              <a:latin typeface="Book Antiqua" pitchFamily="18" charset="0"/>
            </a:endParaRPr>
          </a:p>
        </p:txBody>
      </p:sp>
      <p:sp>
        <p:nvSpPr>
          <p:cNvPr id="3" name="Content Placeholder 2"/>
          <p:cNvSpPr>
            <a:spLocks noGrp="1"/>
          </p:cNvSpPr>
          <p:nvPr>
            <p:ph idx="1"/>
          </p:nvPr>
        </p:nvSpPr>
        <p:spPr>
          <a:xfrm>
            <a:off x="457200" y="1219200"/>
            <a:ext cx="8153400" cy="6096000"/>
          </a:xfrm>
        </p:spPr>
        <p:txBody>
          <a:bodyPr>
            <a:normAutofit/>
          </a:bodyPr>
          <a:lstStyle/>
          <a:p>
            <a:r>
              <a:rPr lang="en-US" dirty="0" smtClean="0">
                <a:latin typeface="Book Antiqua" pitchFamily="18" charset="0"/>
              </a:rPr>
              <a:t>Support from your environment and community is vital in shaping your decisions and helping you live a healthier lifestyle. </a:t>
            </a:r>
          </a:p>
          <a:p>
            <a:r>
              <a:rPr lang="en-US" dirty="0" smtClean="0">
                <a:latin typeface="Book Antiqua" pitchFamily="18" charset="0"/>
              </a:rPr>
              <a:t>Follow </a:t>
            </a:r>
            <a:r>
              <a:rPr lang="en-US" dirty="0">
                <a:latin typeface="Book Antiqua" pitchFamily="18" charset="0"/>
              </a:rPr>
              <a:t>a healthy eating </a:t>
            </a:r>
            <a:r>
              <a:rPr lang="en-US" dirty="0" smtClean="0">
                <a:latin typeface="Book Antiqua" pitchFamily="18" charset="0"/>
              </a:rPr>
              <a:t>plan and focus on proportion size.</a:t>
            </a:r>
          </a:p>
          <a:p>
            <a:pPr lvl="1"/>
            <a:r>
              <a:rPr lang="en-US" dirty="0" smtClean="0">
                <a:latin typeface="Book Antiqua" pitchFamily="18" charset="0"/>
              </a:rPr>
              <a:t>Increase consumption of fruits and vegetable, as well as legumes, whole grains, and nuts</a:t>
            </a:r>
          </a:p>
          <a:p>
            <a:pPr lvl="1"/>
            <a:r>
              <a:rPr lang="en-US" dirty="0" smtClean="0">
                <a:latin typeface="Book Antiqua" pitchFamily="18" charset="0"/>
              </a:rPr>
              <a:t>Limit the intake of sugars</a:t>
            </a:r>
          </a:p>
          <a:p>
            <a:pPr lvl="1"/>
            <a:r>
              <a:rPr lang="en-US" dirty="0" smtClean="0">
                <a:latin typeface="Book Antiqua" pitchFamily="18" charset="0"/>
              </a:rPr>
              <a:t>Healthy food does not have to taste BAD!!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229600" cy="4525963"/>
          </a:xfrm>
        </p:spPr>
        <p:txBody>
          <a:bodyPr/>
          <a:lstStyle/>
          <a:p>
            <a:r>
              <a:rPr lang="en-US" dirty="0" smtClean="0">
                <a:latin typeface="Book Antiqua" pitchFamily="18" charset="0"/>
              </a:rPr>
              <a:t>Be active. Find activities you will enjoy doing.</a:t>
            </a:r>
          </a:p>
          <a:p>
            <a:r>
              <a:rPr lang="en-US" dirty="0" smtClean="0">
                <a:latin typeface="Book Antiqua" pitchFamily="18" charset="0"/>
              </a:rPr>
              <a:t>Reduce screen time (2 hours or less). Limit the use of TVs, computers, DVDs, and videogames because they limit time for physical activity. </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705226"/>
            <a:ext cx="3200400" cy="24003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392</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Obesity  </vt:lpstr>
      <vt:lpstr>What is Obesity?</vt:lpstr>
      <vt:lpstr>Some causes of Obesity</vt:lpstr>
      <vt:lpstr>PowerPoint Presentation</vt:lpstr>
      <vt:lpstr>Other factors that cause Obesity</vt:lpstr>
      <vt:lpstr>PowerPoint Presentation</vt:lpstr>
      <vt:lpstr>Obesity Health Risks</vt:lpstr>
      <vt:lpstr>How Obesity can be reduced?</vt:lpstr>
      <vt:lpstr>PowerPoint Presentation</vt:lpstr>
      <vt:lpstr>Did you know…</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owner</dc:creator>
  <cp:lastModifiedBy>Library</cp:lastModifiedBy>
  <cp:revision>7</cp:revision>
  <dcterms:created xsi:type="dcterms:W3CDTF">2013-06-12T04:13:35Z</dcterms:created>
  <dcterms:modified xsi:type="dcterms:W3CDTF">2013-06-13T16:34:30Z</dcterms:modified>
</cp:coreProperties>
</file>